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4" r:id="rId9"/>
    <p:sldId id="266" r:id="rId10"/>
    <p:sldId id="270" r:id="rId11"/>
    <p:sldId id="265" r:id="rId12"/>
    <p:sldId id="269" r:id="rId13"/>
    <p:sldId id="263" r:id="rId14"/>
    <p:sldId id="267" r:id="rId15"/>
    <p:sldId id="268" r:id="rId16"/>
    <p:sldId id="272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70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039E8-8831-4A89-92D8-8BB0F7F772D9}" type="datetime8">
              <a:rPr lang="bn-BD" smtClean="0"/>
              <a:t>06 আগ.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46F64-4D6E-47A9-A037-451F3EAEB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347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6FB47-AB6A-49C3-8C74-23425F8A9B72}" type="datetime8">
              <a:rPr lang="bn-BD" smtClean="0"/>
              <a:t>06 আগ. 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331F-DDA6-4022-A250-1F6C202E8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0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7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 প্রদর্শন</a:t>
            </a:r>
            <a:r>
              <a:rPr lang="bn-BD" baseline="0" dirty="0" smtClean="0"/>
              <a:t> করে প্রশ্ন করতে হবে তোমারা এগুলো কিসের ছবি দেখছো ? এগুলো মাটিতে পচে কি তৈরি হতে পারে?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4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1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৫-৮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জনের দল গঠন করে কাজ দিলে ভাল হবে। শিক্ষক ঘুরে ঘুরে দেখবেন এবং প্রয়োজনে সহযোগীতা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2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প্রশ্ন করবেন-  এগুলোর কিসের ছবি দেখছ ? উত্তর আসলে,  আবারো প্রশ্ন করবেন ফসলগুলো কি সব ধরনের জমিতে হয়, কেন হয় না চিন্তা করতো , তখন বিভিন্ন উত্তর আসবে এরপর পাঠ </a:t>
            </a:r>
            <a:r>
              <a:rPr lang="bn-BD" baseline="0" dirty="0" smtClean="0"/>
              <a:t>ঘোষ</a:t>
            </a:r>
            <a:r>
              <a:rPr lang="en-US" baseline="0" dirty="0" err="1" smtClean="0"/>
              <a:t>ণা</a:t>
            </a:r>
            <a:r>
              <a:rPr lang="bn-BD" baseline="0" dirty="0" smtClean="0"/>
              <a:t> </a:t>
            </a:r>
            <a:r>
              <a:rPr lang="bn-BD" baseline="0" dirty="0" smtClean="0"/>
              <a:t>করবেন।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4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আমাদের</a:t>
            </a:r>
            <a:r>
              <a:rPr lang="bn-BD" baseline="0" dirty="0" smtClean="0"/>
              <a:t> আজকের পাঠ- মাটির গঠন।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4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baseline="0" dirty="0" smtClean="0">
                <a:latin typeface="NikoshBAN" pitchFamily="2" charset="0"/>
                <a:cs typeface="NikoshBAN" pitchFamily="2" charset="0"/>
              </a:rPr>
              <a:t>প্রশ্ন করে বের করা হবে। যেমন প্রাতকৃতিক শিলা এভাবে চূর্ণ বিচূর্ন হয়ে কি তৈরী হয়েছে ? উত্তর আসবে মাটি?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4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মাটির </a:t>
            </a:r>
            <a:r>
              <a:rPr lang="en-US" dirty="0" err="1" smtClean="0"/>
              <a:t>প্রয়োজনীয়তা</a:t>
            </a:r>
            <a:r>
              <a:rPr lang="bn-BD" dirty="0" smtClean="0"/>
              <a:t> </a:t>
            </a:r>
            <a:r>
              <a:rPr lang="bn-BD" dirty="0" smtClean="0"/>
              <a:t>শিক্ষক</a:t>
            </a:r>
            <a:r>
              <a:rPr lang="bn-BD" baseline="0" dirty="0" smtClean="0"/>
              <a:t> ব্যাখ্যা না করে। ছবিগুলো শো করবেন-  এর পর প্রশ্ন করে- মাটির প্রয়োজনীয়তা শিক্ষার্থীর কাছ থেকে বের করবেন।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7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ইচ্ছা</a:t>
            </a:r>
            <a:r>
              <a:rPr lang="bn-BD" baseline="0" dirty="0" smtClean="0"/>
              <a:t> করলে </a:t>
            </a:r>
            <a:r>
              <a:rPr lang="bn-BD" dirty="0" smtClean="0"/>
              <a:t>শিক্ষক চক</a:t>
            </a:r>
            <a:r>
              <a:rPr lang="bn-BD" baseline="0" dirty="0" smtClean="0"/>
              <a:t> বোর্ড দ্বারা শিক্ষার্থীদের কাজ থেকে লিখে নিতে পারে।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0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ট্রিগার সেট করা আছে</a:t>
            </a:r>
            <a:r>
              <a:rPr lang="bn-BD" baseline="0" dirty="0" smtClean="0"/>
              <a:t> ? প্রথমে মাটির গঠন উপদানের শতকরা হারের মডেল এ ক্লিক করুন। পরে জৈব এবং শতকরা হার এ ক্লিক করুন।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21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প্রদর্শন করে শিক্ষার্থীদের কাছ থেকে অজৈব পদার্থ কিভাবে সৃষ্টি হয় তা জানতে চাব। এবার প্রশ্ন করব খনিজ উপাদান গুলো কি কি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6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জোড়ায় আলোচনা</a:t>
            </a:r>
            <a:r>
              <a:rPr lang="bn-BD" sz="4000" baseline="0" dirty="0" smtClean="0">
                <a:latin typeface="NikoshBAN" pitchFamily="2" charset="0"/>
                <a:cs typeface="NikoshBAN" pitchFamily="2" charset="0"/>
              </a:rPr>
              <a:t> করে লিখবে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B274-A823-4864-9843-95EFD12002C5}" type="datetime8">
              <a:rPr lang="bn-BD" smtClean="0"/>
              <a:t>06 আগ.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516F-CCAA-4824-81E6-AB029C1D0A31}" type="datetime8">
              <a:rPr lang="bn-BD" smtClean="0"/>
              <a:t>06 আগ.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C45-2889-4407-9605-2DDE4CF80BC6}" type="datetime8">
              <a:rPr lang="bn-BD" smtClean="0"/>
              <a:t>06 আগ.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5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368C-7257-49B6-BF17-21FCC3ADD978}" type="datetime8">
              <a:rPr lang="bn-BD" smtClean="0"/>
              <a:t>06 আগ.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2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01A4-470B-4E63-AED8-FDF934157E62}" type="datetime8">
              <a:rPr lang="bn-BD" smtClean="0"/>
              <a:t>06 আগ.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7BDD-AB49-4CFF-A193-01C6A5018A5A}" type="datetime8">
              <a:rPr lang="bn-BD" smtClean="0"/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1A45-CE10-4EB3-94C0-81209B0C265B}" type="datetime8">
              <a:rPr lang="bn-BD" smtClean="0"/>
              <a:t>06 আগ.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66E3-6186-478E-AFED-F583262F8E36}" type="datetime8">
              <a:rPr lang="bn-BD" smtClean="0"/>
              <a:t>06 আগ.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0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38F5-0207-45D8-A329-A6A04642A28E}" type="datetime8">
              <a:rPr lang="bn-BD" smtClean="0"/>
              <a:t>06 আগ.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378D-DE8B-4926-A1C5-3936F14C1DC4}" type="datetime8">
              <a:rPr lang="bn-BD" smtClean="0"/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4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4CB2-5A1C-4468-990C-7CE809A7BD43}" type="datetime8">
              <a:rPr lang="bn-BD" smtClean="0"/>
              <a:t>06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0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C30F-11CD-4CA5-ABFE-67C4078175F5}" type="datetime8">
              <a:rPr lang="bn-BD" smtClean="0"/>
              <a:t>06 আগ.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মোঃ রফিকুল বারী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7E4DB-FE3F-469B-994C-262B378B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gif"/><Relationship Id="rId3" Type="http://schemas.openxmlformats.org/officeDocument/2006/relationships/image" Target="../media/image6.jpe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17.jpg"/><Relationship Id="rId10" Type="http://schemas.openxmlformats.org/officeDocument/2006/relationships/image" Target="../media/image33.jpg"/><Relationship Id="rId4" Type="http://schemas.openxmlformats.org/officeDocument/2006/relationships/image" Target="../media/image14.jpg"/><Relationship Id="rId9" Type="http://schemas.openxmlformats.org/officeDocument/2006/relationships/image" Target="../media/image32.gif"/><Relationship Id="rId1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jpg"/><Relationship Id="rId3" Type="http://schemas.openxmlformats.org/officeDocument/2006/relationships/image" Target="../media/image39.jpg"/><Relationship Id="rId7" Type="http://schemas.openxmlformats.org/officeDocument/2006/relationships/image" Target="../media/image18.jpe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11" Type="http://schemas.openxmlformats.org/officeDocument/2006/relationships/image" Target="../media/image46.jpg"/><Relationship Id="rId5" Type="http://schemas.openxmlformats.org/officeDocument/2006/relationships/image" Target="../media/image41.jpg"/><Relationship Id="rId15" Type="http://schemas.openxmlformats.org/officeDocument/2006/relationships/image" Target="../media/image49.jpg"/><Relationship Id="rId10" Type="http://schemas.openxmlformats.org/officeDocument/2006/relationships/image" Target="../media/image45.jpg"/><Relationship Id="rId4" Type="http://schemas.openxmlformats.org/officeDocument/2006/relationships/image" Target="../media/image40.jpeg"/><Relationship Id="rId9" Type="http://schemas.openxmlformats.org/officeDocument/2006/relationships/image" Target="../media/image44.jpg"/><Relationship Id="rId1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1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53.jpg"/><Relationship Id="rId4" Type="http://schemas.openxmlformats.org/officeDocument/2006/relationships/image" Target="../media/image52.gif"/><Relationship Id="rId9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gif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6.jp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afiqkhusi@yahoo.co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828800"/>
            <a:ext cx="716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2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এই স্লাইটটি শুধুমাত্র শিক্ষকবৃন্দ তথা কন্টেন্ট ব্যবহারকারীর জন্য।</a:t>
            </a:r>
          </a:p>
          <a:p>
            <a:pPr algn="ctr" eaLnBrk="1" hangingPunct="1">
              <a:defRPr/>
            </a:pPr>
            <a:endParaRPr lang="en-US" sz="28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 eaLnBrk="1" hangingPunct="1">
              <a:defRPr/>
            </a:pPr>
            <a:r>
              <a:rPr lang="bn-BD" sz="2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শিক্ষকবৃন্দ</a:t>
            </a:r>
            <a:r>
              <a:rPr lang="en-US" sz="280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r>
              <a:rPr lang="bn-BD" sz="280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কন্টেন্টটি শ্রেণিতে ব্যবহারের পূর্বে স্লাইড গুলোর নিচের নোট থাকলে তা পড়ে নিয়ে </a:t>
            </a:r>
            <a:r>
              <a:rPr lang="en-US" sz="2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Show </a:t>
            </a:r>
            <a:r>
              <a:rPr lang="bn-BD" sz="2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করুন।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3220" y="68580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877580"/>
            <a:ext cx="689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 নং স্লাইডে ট্রিগার সেট করা আছে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5" y="4572000"/>
            <a:ext cx="7949575" cy="7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6" y="13447"/>
            <a:ext cx="6138678" cy="5641301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34340" y="6172200"/>
            <a:ext cx="72074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u="sng" spc="50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গঠন উপাদানের শতকরা হারের মডেল</a:t>
            </a:r>
            <a:endParaRPr lang="en-US" sz="4000" u="sng" cap="none" spc="50" dirty="0">
              <a:ln w="11430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315200" y="533400"/>
            <a:ext cx="1524000" cy="6858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315200" y="1905000"/>
            <a:ext cx="1524000" cy="6858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অজৈব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315200" y="3200400"/>
            <a:ext cx="1524000" cy="6858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315200" y="4572000"/>
            <a:ext cx="1524000" cy="68580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981199" y="1728494"/>
            <a:ext cx="2456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৪৫% অজৈব</a:t>
            </a:r>
            <a:endParaRPr lang="en-US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49207" y="1256302"/>
            <a:ext cx="2455985" cy="49629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হার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010400" y="2619194"/>
            <a:ext cx="2455985" cy="49629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হার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826347" y="3892732"/>
            <a:ext cx="2455985" cy="49629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হার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913685" y="5329691"/>
            <a:ext cx="2455985" cy="49629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হার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562" flipV="1">
            <a:off x="3777743" y="2420679"/>
            <a:ext cx="2695226" cy="4513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39" y="2757189"/>
            <a:ext cx="2862679" cy="23434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8" y="2729272"/>
            <a:ext cx="2779777" cy="2260192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5406936" y="2296180"/>
            <a:ext cx="10599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400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৫% জৈব</a:t>
            </a:r>
            <a:endParaRPr lang="en-US" sz="2400" cap="none" spc="0" dirty="0">
              <a:ln w="1905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24000" y="2961755"/>
            <a:ext cx="1922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২৫% পানি</a:t>
            </a:r>
            <a:endParaRPr lang="en-US" sz="40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77840" y="2917774"/>
            <a:ext cx="2188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২৫% বাতাস</a:t>
            </a:r>
            <a:endParaRPr lang="en-US" sz="40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4" grpId="0"/>
      <p:bldP spid="66" grpId="0"/>
      <p:bldP spid="66" grpId="1"/>
      <p:bldP spid="67" grpId="0"/>
      <p:bldP spid="6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304800"/>
            <a:ext cx="8686800" cy="63246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33600" y="2230560"/>
            <a:ext cx="4495800" cy="3492608"/>
            <a:chOff x="1981200" y="1333128"/>
            <a:chExt cx="4876800" cy="4273869"/>
          </a:xfrm>
        </p:grpSpPr>
        <p:grpSp>
          <p:nvGrpSpPr>
            <p:cNvPr id="5" name="Group 4"/>
            <p:cNvGrpSpPr/>
            <p:nvPr/>
          </p:nvGrpSpPr>
          <p:grpSpPr>
            <a:xfrm>
              <a:off x="3427102" y="1399581"/>
              <a:ext cx="3430898" cy="4135038"/>
              <a:chOff x="2853440" y="2230560"/>
              <a:chExt cx="3430898" cy="41350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9661" y="2230560"/>
                <a:ext cx="3424677" cy="24423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3440" y="4434299"/>
                <a:ext cx="3430897" cy="193129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" t="11542" r="4598" b="12233"/>
            <a:stretch/>
          </p:blipFill>
          <p:spPr>
            <a:xfrm>
              <a:off x="1981200" y="1333128"/>
              <a:ext cx="2106609" cy="17524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" t="11542" r="4598" b="12233"/>
            <a:stretch/>
          </p:blipFill>
          <p:spPr>
            <a:xfrm>
              <a:off x="1981200" y="2819400"/>
              <a:ext cx="2106609" cy="17524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" t="11542" r="4598" b="12233"/>
            <a:stretch/>
          </p:blipFill>
          <p:spPr>
            <a:xfrm>
              <a:off x="1981200" y="3854573"/>
              <a:ext cx="2106609" cy="17524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484834" y="5664020"/>
            <a:ext cx="3652838" cy="578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শিলা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92" y="465222"/>
            <a:ext cx="2497987" cy="186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086600" y="22639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2263914"/>
            <a:ext cx="179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9" y="562380"/>
            <a:ext cx="2402631" cy="183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9" y="3810000"/>
            <a:ext cx="2329803" cy="146999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0569" y="5369225"/>
            <a:ext cx="179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প্রবাহ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62" y="3445143"/>
            <a:ext cx="2069818" cy="195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6629400" y="5181600"/>
            <a:ext cx="217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ও পানি প্রবাহ</a:t>
            </a:r>
            <a:endParaRPr lang="en-US" sz="4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3821232">
            <a:off x="6332205" y="2232595"/>
            <a:ext cx="594390" cy="1219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8449895">
            <a:off x="2187639" y="2391659"/>
            <a:ext cx="594390" cy="1219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4320255">
            <a:off x="2218676" y="4670394"/>
            <a:ext cx="594390" cy="1219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8272436">
            <a:off x="6006698" y="4384851"/>
            <a:ext cx="594390" cy="1219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5222"/>
            <a:ext cx="6153924" cy="310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4" t="56970" r="6395" b="4509"/>
          <a:stretch/>
        </p:blipFill>
        <p:spPr>
          <a:xfrm rot="5400000">
            <a:off x="1656815" y="2235002"/>
            <a:ext cx="2895601" cy="56116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6799" y="3516839"/>
            <a:ext cx="4798601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905579" y="5723168"/>
            <a:ext cx="4993421" cy="722969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46862"/>
              </a:avLst>
            </a:prstTxWarp>
          </a:bodyPr>
          <a:lstStyle/>
          <a:p>
            <a:pPr algn="ctr"/>
            <a:r>
              <a:rPr lang="bn-BD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 খনিজ উপাদান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365" y="2018745"/>
            <a:ext cx="3487888" cy="9129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4000" b="1" dirty="0" smtClean="0">
                <a:ln>
                  <a:solidFill>
                    <a:srgbClr val="C00000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নুড়িপাথর</a:t>
            </a:r>
            <a:endParaRPr lang="en-US" sz="4000" b="1" dirty="0">
              <a:ln>
                <a:solidFill>
                  <a:srgbClr val="C000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950" y="4603666"/>
            <a:ext cx="303011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4000" b="1" dirty="0" smtClean="0">
                <a:ln>
                  <a:solidFill>
                    <a:srgbClr val="C00000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 কণা</a:t>
            </a:r>
            <a:endParaRPr lang="en-US" sz="4000" b="1" dirty="0">
              <a:ln>
                <a:solidFill>
                  <a:srgbClr val="C000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4342" y="4651131"/>
            <a:ext cx="303011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4000" b="1" dirty="0" smtClean="0">
                <a:ln>
                  <a:solidFill>
                    <a:srgbClr val="C00000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কর্দম কণা</a:t>
            </a:r>
            <a:endParaRPr lang="en-US" sz="4000" b="1" dirty="0">
              <a:ln>
                <a:solidFill>
                  <a:srgbClr val="C000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5"/>
          <a:stretch/>
        </p:blipFill>
        <p:spPr>
          <a:xfrm>
            <a:off x="4788483" y="325016"/>
            <a:ext cx="3887158" cy="339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/>
          <p:cNvSpPr txBox="1"/>
          <p:nvPr/>
        </p:nvSpPr>
        <p:spPr>
          <a:xfrm>
            <a:off x="5383942" y="2182107"/>
            <a:ext cx="303011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4000" b="1" dirty="0" smtClean="0">
                <a:ln>
                  <a:solidFill>
                    <a:srgbClr val="C00000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 কণা</a:t>
            </a:r>
            <a:endParaRPr lang="en-US" sz="4000" b="1" dirty="0">
              <a:ln>
                <a:solidFill>
                  <a:srgbClr val="C00000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8" grpId="1"/>
      <p:bldP spid="20" grpId="0"/>
      <p:bldP spid="20" grpId="1"/>
      <p:bldP spid="24" grpId="0"/>
      <p:bldP spid="24" grpId="1"/>
      <p:bldP spid="26" grpId="0"/>
      <p:bldP spid="26" grpId="1"/>
      <p:bldP spid="29" grpId="0"/>
      <p:bldP spid="29" grpId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11" grpId="0" animBg="1"/>
      <p:bldP spid="37" grpId="0"/>
      <p:bldP spid="39" grpId="0"/>
      <p:bldP spid="40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9845" y="250686"/>
            <a:ext cx="3200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1752600"/>
            <a:ext cx="7912345" cy="3505200"/>
            <a:chOff x="762000" y="1752600"/>
            <a:chExt cx="7912345" cy="3505200"/>
          </a:xfrm>
        </p:grpSpPr>
        <p:sp>
          <p:nvSpPr>
            <p:cNvPr id="10" name="Oval Callout 9"/>
            <p:cNvSpPr/>
            <p:nvPr/>
          </p:nvSpPr>
          <p:spPr>
            <a:xfrm>
              <a:off x="762000" y="1752600"/>
              <a:ext cx="7912345" cy="3505200"/>
            </a:xfrm>
            <a:prstGeom prst="wedgeEllipseCallou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76400" y="2438400"/>
              <a:ext cx="6147290" cy="22860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মাটিতে কতটি উপাদান রয়েছে,  শতকরা হার সহ উল্লেখ কর ?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8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5643" y="533400"/>
            <a:ext cx="8395297" cy="6019800"/>
            <a:chOff x="325643" y="533400"/>
            <a:chExt cx="8395297" cy="601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544" y="2196563"/>
              <a:ext cx="3352800" cy="28534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403" y="4479462"/>
              <a:ext cx="3190537" cy="19442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47065"/>
              <a:ext cx="3067050" cy="17175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682361"/>
              <a:ext cx="2599888" cy="15599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33400"/>
              <a:ext cx="3240517" cy="16850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650" y="2463427"/>
              <a:ext cx="2286000" cy="14097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43" y="4738116"/>
              <a:ext cx="3347705" cy="18150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2463427"/>
              <a:ext cx="2872185" cy="21573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469" y="4934861"/>
              <a:ext cx="2021061" cy="14215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ounded Rectangle 6"/>
          <p:cNvSpPr/>
          <p:nvPr/>
        </p:nvSpPr>
        <p:spPr>
          <a:xfrm>
            <a:off x="2730059" y="5775163"/>
            <a:ext cx="3594541" cy="778037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78" y="604299"/>
            <a:ext cx="4452301" cy="4505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80" y="251825"/>
            <a:ext cx="6644437" cy="4983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2000" y="5214771"/>
            <a:ext cx="76200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ভৌত, রাসায়নিক ও জৈবিক ধর্মাবলী উন্নত করে 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524" y="5511225"/>
            <a:ext cx="76200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 ক্ষয় রোধ করে 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1" y="357814"/>
            <a:ext cx="6858679" cy="50523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542584"/>
            <a:ext cx="7067550" cy="47152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49783" y="5144869"/>
            <a:ext cx="644641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বায়ু ও পানি চলাচল সহজতর করে</a:t>
            </a:r>
            <a:endParaRPr lang="en-US" sz="36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0" y="326438"/>
            <a:ext cx="8187540" cy="5649403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99260" y="5803612"/>
            <a:ext cx="8221680" cy="620083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মাটিস্থ কেঁচোর সংখ্যা ও কার্যাবলি বাড়ায়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3" grpId="0"/>
      <p:bldP spid="23" grpId="1"/>
      <p:bldP spid="24" grpId="0"/>
      <p:bldP spid="24" grpId="1"/>
      <p:bldP spid="28" grpId="0"/>
      <p:bldP spid="28" grpId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515681"/>
            <a:ext cx="6934200" cy="465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4"/>
          <a:stretch/>
        </p:blipFill>
        <p:spPr>
          <a:xfrm>
            <a:off x="838200" y="941797"/>
            <a:ext cx="7557657" cy="415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5681"/>
            <a:ext cx="5943600" cy="4531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01" y="477111"/>
            <a:ext cx="5449399" cy="471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576572"/>
            <a:ext cx="6270171" cy="470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838200" y="304800"/>
            <a:ext cx="7534211" cy="5747683"/>
            <a:chOff x="838200" y="304800"/>
            <a:chExt cx="7534211" cy="57476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6"/>
            <a:stretch/>
          </p:blipFill>
          <p:spPr>
            <a:xfrm>
              <a:off x="838200" y="304800"/>
              <a:ext cx="7534211" cy="5747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3837214" y="2781679"/>
              <a:ext cx="1295400" cy="533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99414" y="3276600"/>
              <a:ext cx="971000" cy="533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951401" y="5562600"/>
            <a:ext cx="7811599" cy="647891"/>
          </a:xfrm>
          <a:prstGeom prst="horizontalScroll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শতকরা ২৫ ভাগ পানি থাকে</a:t>
            </a:r>
            <a:endParaRPr lang="en-US" sz="3200" dirty="0">
              <a:solidFill>
                <a:sysClr val="windowText" lastClr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9014" y="4669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0162 0.00434 -0.00232 0.00556 -0.00486 C 0.00764 -0.00926 0.00938 -0.01968 0.00938 -0.01968 C 0.00834 -0.03542 0.00955 -0.06389 0 -0.07662 C -0.0052 -0.09769 -0.00347 -0.08866 -0.01475 -0.10371 C -0.01597 -0.10695 -0.01684 -0.11065 -0.0184 -0.11366 C -0.01944 -0.11551 -0.02135 -0.11644 -0.02222 -0.11852 C -0.02743 -0.13218 -0.03073 -0.14861 -0.03507 -0.16297 C -0.04132 -0.21158 -0.04444 -0.26389 -0.03333 -0.31111 C -0.03385 -0.32639 -0.02621 -0.36551 -0.04253 -0.37292 C -0.04583 -0.38611 -0.04861 -0.39908 -0.05173 -0.41227 C -0.05034 -0.43218 -0.05104 -0.45186 -0.03507 -0.45926 C -0.02673 -0.47037 -0.0302 -0.47431 -0.02395 -0.48635 C -0.02083 -0.49885 -0.01996 -0.5044 -0.01475 -0.51366 C -0.01215 -0.51852 -0.00729 -0.52848 -0.00729 -0.52848 C -0.00243 -0.54908 -0.00989 -0.52246 0 -0.54074 C 0.00191 -0.54422 0.00209 -0.54908 0.00382 -0.55301 C 0.00469 -0.5551 0.00643 -0.55625 0.00747 -0.55811 C 0.00903 -0.56111 0.00938 -0.56505 0.01111 -0.56783 C 0.01441 -0.57338 0.01858 -0.57778 0.02223 -0.58264 " pathEditMode="relative" ptsTypes="fffffffffffffffffff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1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-76200"/>
            <a:ext cx="8763000" cy="6934200"/>
          </a:xfrm>
          <a:prstGeom prst="horizontalScroll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t="44237" r="14882"/>
          <a:stretch/>
        </p:blipFill>
        <p:spPr>
          <a:xfrm>
            <a:off x="1799677" y="1138121"/>
            <a:ext cx="2518709" cy="275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91" y="829552"/>
            <a:ext cx="4178676" cy="2641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 t="32914"/>
          <a:stretch/>
        </p:blipFill>
        <p:spPr>
          <a:xfrm>
            <a:off x="6324600" y="3390900"/>
            <a:ext cx="2286000" cy="25304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43000" y="3733800"/>
            <a:ext cx="4524332" cy="1272478"/>
            <a:chOff x="1143000" y="3733800"/>
            <a:chExt cx="4524332" cy="12724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40050" y="3733800"/>
              <a:ext cx="1111335" cy="12724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965947"/>
              <a:ext cx="1728277" cy="9801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632" y="3899258"/>
              <a:ext cx="1790700" cy="9415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78015" y="5029200"/>
            <a:ext cx="154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ণু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550" y="3886200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3550" y="3894092"/>
            <a:ext cx="7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736" y="4798970"/>
            <a:ext cx="144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6 0.03819 C 0.12934 0.03565 0.1434 0.02917 0.15851 0.02569 C 0.16215 0.01088 0.16319 -0.00347 0.1658 -0.01875 C 0.16493 -0.02778 0.15989 -0.04861 0.16406 -0.0581 C 0.16528 -0.06111 0.17552 -0.0669 0.17691 -0.06806 C 0.18524 -0.075 0.19427 -0.08333 0.20104 -0.09282 C 0.20521 -0.10903 0.2033 -0.12616 0.19913 -0.14213 C 0.19982 -0.19815 0.19982 -0.25394 0.20104 -0.30995 C 0.20139 -0.32894 0.20555 -0.33958 0.21962 -0.33958 L 0.22882 -0.3544 " pathEditMode="relative" ptsTypes="ffffffff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C -0.00277 -0.01088 -0.00243 -0.00602 -3.88889E-6 -0.02222 C 0.00504 -0.05648 0.04601 -0.05208 0.0632 -0.05324 C 0.11042 -0.06412 0.16025 -0.05556 0.20834 -0.05556 L 0.22327 -0.05116 " pathEditMode="relative" ptsTypes="fff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84" y="2971800"/>
            <a:ext cx="1466616" cy="268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3"/>
          <a:stretch/>
        </p:blipFill>
        <p:spPr>
          <a:xfrm>
            <a:off x="7854549" y="222738"/>
            <a:ext cx="1441851" cy="378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4600" y="238962"/>
            <a:ext cx="4114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13228"/>
            <a:ext cx="2057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অজৈব দল-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25914"/>
            <a:ext cx="20574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দল-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244223"/>
            <a:ext cx="20574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দল-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88114"/>
            <a:ext cx="20574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দল-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209800"/>
            <a:ext cx="51816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প্রতেক দল মাটিতে তোমাদের নিজের গুরুত্ব আলোচনা করে খাতায় লিখ।</a:t>
            </a:r>
            <a:endParaRPr lang="en-US" sz="4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610600" cy="707886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829322" y="1295400"/>
            <a:ext cx="533400" cy="609600"/>
          </a:xfrm>
          <a:prstGeom prst="star12">
            <a:avLst>
              <a:gd name="adj" fmla="val 12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722" y="1447800"/>
            <a:ext cx="282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জৈব পদার্থের  পরিমা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কত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038600" y="1447800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447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শতকরা ৪৫ 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400800" y="1447800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447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শতকরা ২৫ 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038600" y="1905000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905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 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400800" y="1905000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1905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05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ভাগ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753122" y="4419600"/>
            <a:ext cx="533400" cy="609600"/>
          </a:xfrm>
          <a:prstGeom prst="star12">
            <a:avLst>
              <a:gd name="adj" fmla="val 12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6522" y="4572000"/>
            <a:ext cx="153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 পদার্থ হল-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013874" y="6115208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4591202"/>
            <a:ext cx="241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নুড়ি পাথর ও কর্দমকণা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734322" y="6148853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505149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বালিকণা ও পলি কণা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4343400" y="6131268"/>
            <a:ext cx="361988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545160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বায়ু ও 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6096000" y="6106298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12-Point Star 27"/>
          <p:cNvSpPr/>
          <p:nvPr/>
        </p:nvSpPr>
        <p:spPr>
          <a:xfrm>
            <a:off x="841045" y="2369633"/>
            <a:ext cx="533400" cy="609600"/>
          </a:xfrm>
          <a:prstGeom prst="star12">
            <a:avLst>
              <a:gd name="adj" fmla="val 12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445" y="2522033"/>
            <a:ext cx="228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উপাদানগুলো হল-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3886200" y="3467100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34671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6248400" y="3467100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9400" y="34671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3886200" y="3924300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0" y="39243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(iii)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6248400" y="3924300"/>
            <a:ext cx="304800" cy="369332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39243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(i) , (ii)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(iii)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6200" y="252126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বায়ু ও 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48400" y="252126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297846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খনিজ পদার্থ  ও 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2722" y="608443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1522" y="611807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(iii)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800" y="609463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(i) , (ii)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(iii)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36475" y="6118075"/>
            <a:ext cx="12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(iii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70459" y="1912442"/>
            <a:ext cx="365482" cy="3778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5743" y="3931641"/>
            <a:ext cx="381000" cy="35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00213" y="6084430"/>
            <a:ext cx="335141" cy="4602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3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8" grpId="0"/>
      <p:bldP spid="20" grpId="0"/>
      <p:bldP spid="22" grpId="0"/>
      <p:bldP spid="24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/>
      <p:bldP spid="40" grpId="0"/>
      <p:bldP spid="41" grpId="0"/>
      <p:bldP spid="16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09800"/>
            <a:ext cx="8001000" cy="2286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dirty="0" smtClean="0">
                <a:ln>
                  <a:solidFill>
                    <a:srgbClr val="C709A3"/>
                  </a:solidFill>
                </a:ln>
                <a:solidFill>
                  <a:srgbClr val="C709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বাড়</a:t>
            </a:r>
            <a:r>
              <a:rPr lang="en-US" sz="4000" dirty="0" smtClean="0">
                <a:ln>
                  <a:solidFill>
                    <a:srgbClr val="C709A3"/>
                  </a:solidFill>
                </a:ln>
                <a:solidFill>
                  <a:srgbClr val="C709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 smtClean="0">
                <a:ln>
                  <a:solidFill>
                    <a:srgbClr val="C709A3"/>
                  </a:solidFill>
                </a:ln>
                <a:solidFill>
                  <a:srgbClr val="C709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আশে পাশের জমির গঠন কেমন এবং ক</a:t>
            </a:r>
            <a:r>
              <a:rPr lang="en-US" sz="4000" dirty="0" smtClean="0">
                <a:ln>
                  <a:solidFill>
                    <a:srgbClr val="C709A3"/>
                  </a:solidFill>
                </a:ln>
                <a:solidFill>
                  <a:srgbClr val="C709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dirty="0" smtClean="0">
                <a:ln>
                  <a:solidFill>
                    <a:srgbClr val="C709A3"/>
                  </a:solidFill>
                </a:ln>
                <a:solidFill>
                  <a:srgbClr val="C709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ধরনের ফলস চাষ হয় তা বর্ণনা করা।</a:t>
            </a:r>
            <a:endParaRPr lang="en-US" sz="4000" dirty="0">
              <a:ln>
                <a:solidFill>
                  <a:srgbClr val="C709A3"/>
                </a:solidFill>
              </a:ln>
              <a:solidFill>
                <a:srgbClr val="C709A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610600" cy="707886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85800"/>
            <a:ext cx="7315200" cy="4038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5400" b="1" cap="none" spc="0" dirty="0" smtClean="0">
                <a:ln w="1905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5400" b="1" cap="none" spc="0" dirty="0" smtClean="0">
                <a:ln w="1905"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5400" b="1" cap="none" spc="0" dirty="0" smtClean="0">
                <a:ln w="1905"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5400" b="1" cap="none" spc="0" dirty="0" smtClean="0">
                <a:ln w="1905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5400" b="1" cap="none" spc="0" dirty="0">
              <a:ln w="1905">
                <a:solidFill>
                  <a:srgbClr val="00B0F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3" presetClass="emph" presetSubtype="6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9698" y="212834"/>
            <a:ext cx="8763000" cy="6477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2362200"/>
            <a:ext cx="6705600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cap="none" spc="50" dirty="0" smtClean="0">
                <a:ln w="762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cap="none" spc="50" dirty="0">
              <a:ln w="76200">
                <a:solidFill>
                  <a:schemeClr val="tx2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u="sng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u="sng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49823"/>
            <a:ext cx="1219200" cy="1525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2590800" y="304800"/>
            <a:ext cx="3352800" cy="6858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>
                <a:gd name="adj" fmla="val 5216"/>
              </a:avLst>
            </a:prstTxWarp>
            <a:no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15"/>
          <p:cNvSpPr txBox="1">
            <a:spLocks/>
          </p:cNvSpPr>
          <p:nvPr/>
        </p:nvSpPr>
        <p:spPr>
          <a:xfrm>
            <a:off x="4495800" y="1184275"/>
            <a:ext cx="4038600" cy="5140325"/>
          </a:xfrm>
          <a:prstGeom prst="rect">
            <a:avLst/>
          </a:prstGeom>
          <a:ln w="57150">
            <a:solidFill>
              <a:srgbClr val="7030A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48200" y="3581400"/>
            <a:ext cx="3733800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মোঃ রফিকুল বারী</a:t>
            </a:r>
            <a:endParaRPr lang="en-US" sz="36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48200" y="4191000"/>
            <a:ext cx="3733800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6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56667" y="4800600"/>
            <a:ext cx="3733800" cy="6096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কান্দি কাবিলাপাড়া বালিকা আলিম মাদরাসা</a:t>
            </a:r>
            <a:endParaRPr lang="en-US" sz="2000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56667" y="5444066"/>
            <a:ext cx="3733800" cy="8382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6"/>
              </a:rPr>
              <a:t>rafiqkhusi@yahoo.com</a:t>
            </a:r>
            <a:endParaRPr lang="en-US" sz="2000" dirty="0" smtClean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01716970840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1947208"/>
            <a:ext cx="312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ষষ্ঠ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 কৃষিশিক্ষা</a:t>
            </a: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৩য়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90600" y="4495800"/>
            <a:ext cx="3276600" cy="914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উপকরণ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0" y="0"/>
            <a:ext cx="8991600" cy="6629400"/>
          </a:xfrm>
          <a:prstGeom prst="round2Same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0" y="1350999"/>
            <a:ext cx="2936980" cy="217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1470879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70879"/>
            <a:ext cx="2743200" cy="205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61826"/>
            <a:ext cx="2587948" cy="194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01831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4" y="3506056"/>
            <a:ext cx="2740346" cy="205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8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143000" y="1676400"/>
            <a:ext cx="6858000" cy="32766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মাটির গঠন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5105400" cy="5334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91400" cy="3581400"/>
          </a:xfrm>
          <a:ln w="76200" cmpd="tri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প্রয়োজনীয়তা বর্ণনা করতে পারবে।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উপাদান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304800"/>
            <a:ext cx="51054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304800" y="228600"/>
            <a:ext cx="8610600" cy="640080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6" y="914400"/>
            <a:ext cx="6138134" cy="4377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6" y="1066800"/>
            <a:ext cx="7755588" cy="424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66" y="838200"/>
            <a:ext cx="6366734" cy="46899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916" y="2493271"/>
            <a:ext cx="7793910" cy="1566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জলন্ত অগ্নিগোলকের পিন্ড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816" y="2025028"/>
            <a:ext cx="7774638" cy="244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শিলাময় শক্ত ভূ-ত্বক</a:t>
            </a:r>
            <a:endParaRPr lang="en-US" sz="4000" dirty="0"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816" y="1752600"/>
            <a:ext cx="7774638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83694" cy="4550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0772" y="2076911"/>
            <a:ext cx="7942054" cy="1920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 প্রানির দেহাবশেষ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051732"/>
            <a:ext cx="7942055" cy="4129868"/>
          </a:xfrm>
          <a:prstGeom prst="rect">
            <a:avLst/>
          </a:prstGeom>
        </p:spPr>
      </p:pic>
      <p:sp>
        <p:nvSpPr>
          <p:cNvPr id="12" name="Round Single Corner Rectangle 11"/>
          <p:cNvSpPr/>
          <p:nvPr/>
        </p:nvSpPr>
        <p:spPr>
          <a:xfrm>
            <a:off x="304800" y="5715000"/>
            <a:ext cx="8610600" cy="914400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এভাবে পর্যায় ক্রমে পৃথিবীর উপরিভাবে এক ধরনের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আস্তর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ড়ে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19" y="527062"/>
            <a:ext cx="6949081" cy="5211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" b="18143"/>
          <a:stretch/>
        </p:blipFill>
        <p:spPr>
          <a:xfrm>
            <a:off x="349992" y="288613"/>
            <a:ext cx="8489208" cy="55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3" grpId="0"/>
      <p:bldP spid="3" grpId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762000"/>
            <a:ext cx="4108188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762000"/>
            <a:ext cx="2895600" cy="5002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0555" y="5499865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পুষ্টি উপাদান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410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1" y="503455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পুষ্টি উপাদান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8609" y="434289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C -0.00052 -0.0044 -0.00156 -0.01736 -0.00382 -0.02291 C -0.00885 -0.03518 -0.01527 -0.04259 -0.02118 -0.0537 C -0.02187 -0.13333 -0.02204 -0.21273 -0.02309 -0.29236 C -0.02343 -0.31551 -0.02378 -0.34166 -0.03645 -0.35903 C -0.03975 -0.37199 -0.04982 -0.38264 -0.05573 -0.39491 C -0.05746 -0.40416 -0.0585 -0.41296 -0.06336 -0.42037 C -0.06579 -0.42407 -0.06857 -0.42731 -0.07118 -0.43078 C -0.07309 -0.43333 -0.07691 -0.43842 -0.07691 -0.43819 C -0.0776 -0.44097 -0.07777 -0.44375 -0.07882 -0.44606 C -0.08038 -0.44907 -0.08437 -0.45023 -0.08454 -0.4537 C -0.08472 -0.45625 -0.08246 -0.52014 -0.08073 -0.53333 C -0.08003 -0.53866 -0.07691 -0.54328 -0.07691 -0.54861 C -0.07691 -0.56227 -0.07691 -0.57592 -0.07691 -0.58958 L -0.07309 -0.61018 " pathEditMode="relative" rAng="0" ptsTypes="fffffffffffff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2327 -0.02084 0.04913 -0.01412 0.07691 -0.01551 C 0.09063 -0.02153 0.08507 -0.0176 0.0941 -0.0257 C 0.09792 -0.03334 0.09983 -0.04005 0.10191 -0.04885 C 0.10122 -0.10602 0.10191 -0.16343 0.1 -0.2206 C 0.09983 -0.22361 0.09705 -0.22547 0.09601 -0.22824 C 0.09514 -0.23056 0.09479 -0.23334 0.0941 -0.23588 C 0.0934 -0.24769 0.09115 -0.28982 0.08646 -0.30255 C 0.08524 -0.30579 0.08264 -0.30764 0.08073 -0.31019 C 0.07847 -0.31991 0.07726 -0.32755 0.07292 -0.33588 C 0.0691 -0.35093 0.06997 -0.36621 0.06337 -0.37963 C 0.06268 -0.3831 0.06215 -0.38658 0.06146 -0.38982 C 0.05677 -0.41042 0.06146 -0.40324 0.04792 -0.40764 C 0.04601 -0.40834 0.0441 -0.40926 0.04219 -0.41019 C 0.03281 -0.41898 0.02448 -0.4294 0.01528 -0.43843 C 0.00834 -0.44514 0.00417 -0.45301 -0.00399 -0.45648 C -0.00816 -0.46482 -0.01319 -0.46852 -0.01736 -0.47685 C -0.0217 -0.49468 -0.0158 -0.47431 -0.025 -0.49236 C -0.0276 -0.49746 -0.02621 -0.50533 -0.02899 -0.51019 C -0.02969 -0.51158 -0.0316 -0.51019 -0.03281 -0.51019 " pathEditMode="relative" ptsTypes="fffffffffffffffffff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C -0.00052 -0.0044 -0.00156 -0.01736 -0.00382 -0.02291 C -0.00885 -0.03518 -0.01527 -0.04259 -0.02118 -0.0537 C -0.02187 -0.13333 -0.02204 -0.21273 -0.02309 -0.29236 C -0.02343 -0.31551 -0.02378 -0.34166 -0.03645 -0.35903 C -0.03975 -0.37199 -0.04982 -0.38264 -0.05573 -0.39491 C -0.05746 -0.40416 -0.0585 -0.41296 -0.06336 -0.42037 C -0.06579 -0.42407 -0.06857 -0.42731 -0.07118 -0.43078 C -0.07309 -0.43333 -0.07691 -0.43842 -0.07691 -0.43819 C -0.0776 -0.44097 -0.07777 -0.44375 -0.07882 -0.44606 C -0.08038 -0.44907 -0.08437 -0.45023 -0.08454 -0.4537 C -0.08472 -0.45625 -0.08246 -0.52014 -0.08073 -0.53333 C -0.08003 -0.53866 -0.07691 -0.54328 -0.07691 -0.54861 C -0.07691 -0.56227 -0.07691 -0.57592 -0.07691 -0.58958 L -0.07309 -0.61018 " pathEditMode="relative" rAng="0" ptsTypes="fffffffffffff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2327 -0.02084 0.04913 -0.01412 0.07691 -0.01551 C 0.09063 -0.02153 0.08507 -0.0176 0.0941 -0.0257 C 0.09792 -0.03334 0.09983 -0.04005 0.10191 -0.04885 C 0.10122 -0.10602 0.10191 -0.16343 0.1 -0.2206 C 0.09983 -0.22361 0.09705 -0.22547 0.09601 -0.22824 C 0.09514 -0.23056 0.09479 -0.23334 0.0941 -0.23588 C 0.0934 -0.24769 0.09115 -0.28982 0.08646 -0.30255 C 0.08524 -0.30579 0.08264 -0.30764 0.08073 -0.31019 C 0.07847 -0.31991 0.07726 -0.32755 0.07292 -0.33588 C 0.0691 -0.35093 0.06997 -0.36621 0.06337 -0.37963 C 0.06268 -0.3831 0.06215 -0.38658 0.06146 -0.38982 C 0.05677 -0.41042 0.06146 -0.40324 0.04792 -0.40764 C 0.04601 -0.40834 0.0441 -0.40926 0.04219 -0.41019 C 0.03281 -0.41898 0.02448 -0.4294 0.01528 -0.43843 C 0.00834 -0.44514 0.00417 -0.45301 -0.00399 -0.45648 C -0.00816 -0.46482 -0.01319 -0.46852 -0.01736 -0.47685 C -0.0217 -0.49468 -0.0158 -0.47431 -0.025 -0.49236 C -0.0276 -0.49746 -0.02621 -0.50533 -0.02899 -0.51019 C -0.02969 -0.51158 -0.0316 -0.51019 -0.03281 -0.51019 " pathEditMode="relative" ptsTypes="fffffffffffffffffff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0" y="228600"/>
            <a:ext cx="2895600" cy="1371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038600"/>
            <a:ext cx="7772400" cy="1219200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indent="0">
              <a:buNone/>
            </a:pPr>
            <a:r>
              <a:rPr lang="bn-BD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কিভাবে সৃষ্টি হয়েছে?</a:t>
            </a:r>
            <a:endParaRPr lang="en-US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607</Words>
  <Application>Microsoft Office PowerPoint</Application>
  <PresentationFormat>On-screen Show (4:3)</PresentationFormat>
  <Paragraphs>126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শিক্ষার্থীরা-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21</cp:lastModifiedBy>
  <cp:revision>185</cp:revision>
  <dcterms:created xsi:type="dcterms:W3CDTF">2015-03-22T17:39:18Z</dcterms:created>
  <dcterms:modified xsi:type="dcterms:W3CDTF">2016-08-06T13:39:03Z</dcterms:modified>
</cp:coreProperties>
</file>